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1.xml" ContentType="application/vnd.openxmlformats-officedocument.theme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3.xml" ContentType="application/vnd.openxmlformats-officedocument.theme+xml"/>
  <Override PartName="/ppt/slideLayouts/slideLayout34.xml" ContentType="application/vnd.openxmlformats-officedocument.presentationml.slideLayout+xml"/>
  <Override PartName="/ppt/theme/theme14.xml" ContentType="application/vnd.openxmlformats-officedocument.theme+xml"/>
  <Override PartName="/ppt/slideLayouts/slideLayout3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0"/>
  </p:notesMasterIdLst>
  <p:sldIdLst>
    <p:sldId id="256" r:id="rId16"/>
    <p:sldId id="266" r:id="rId17"/>
    <p:sldId id="262" r:id="rId18"/>
    <p:sldId id="306" r:id="rId19"/>
    <p:sldId id="305" r:id="rId20"/>
    <p:sldId id="359" r:id="rId21"/>
    <p:sldId id="373" r:id="rId22"/>
    <p:sldId id="374" r:id="rId23"/>
    <p:sldId id="375" r:id="rId24"/>
    <p:sldId id="376" r:id="rId25"/>
    <p:sldId id="371" r:id="rId26"/>
    <p:sldId id="330" r:id="rId27"/>
    <p:sldId id="332" r:id="rId28"/>
    <p:sldId id="25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65611" autoAdjust="0"/>
  </p:normalViewPr>
  <p:slideViewPr>
    <p:cSldViewPr snapToGrid="0" snapToObjects="1">
      <p:cViewPr varScale="1">
        <p:scale>
          <a:sx n="77" d="100"/>
          <a:sy n="77" d="100"/>
        </p:scale>
        <p:origin x="13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19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plainshell.com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Commands:</a:t>
            </a: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sudo apt install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cryptsetup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 #install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cryptsetup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if not installed</a:t>
            </a: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sudo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lshw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-short -C disk  #show available drives</a:t>
            </a: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sudo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cryptsetup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--verbose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luksFormat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/dev/  #encrypt your drive</a:t>
            </a: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sudo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cryptsetup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luksDump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/dev/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sdc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 #view encryption metadata</a:t>
            </a:r>
          </a:p>
          <a:p>
            <a:endParaRPr lang="en-US" b="0" i="0" dirty="0">
              <a:solidFill>
                <a:srgbClr val="F8F8F8"/>
              </a:solidFill>
              <a:effectLst/>
              <a:latin typeface="Monaco"/>
            </a:endParaRPr>
          </a:p>
          <a:p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sudo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cryptsetup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--verbose 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luksOpen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/dev/</a:t>
            </a:r>
            <a:r>
              <a:rPr lang="en-US" b="0" i="0" dirty="0" err="1">
                <a:solidFill>
                  <a:srgbClr val="F8F8F8"/>
                </a:solidFill>
                <a:effectLst/>
                <a:latin typeface="Monaco"/>
              </a:rPr>
              <a:t>sdc</a:t>
            </a:r>
            <a:r>
              <a:rPr lang="en-US" b="0" i="0" dirty="0">
                <a:solidFill>
                  <a:srgbClr val="F8F8F8"/>
                </a:solidFill>
                <a:effectLst/>
                <a:latin typeface="Monaco"/>
              </a:rPr>
              <a:t> data  #decrypt LUKS drive to data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6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51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Notes:</a:t>
            </a:r>
          </a:p>
          <a:p>
            <a:r>
              <a:rPr lang="en-US" sz="1200" dirty="0">
                <a:solidFill>
                  <a:schemeClr val="tx2"/>
                </a:solidFill>
              </a:rPr>
              <a:t>• LPI *may* accept multiple correct versions of an answer for F-I-T-B questions [2]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 [3]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b="1" dirty="0"/>
              <a:t>• </a:t>
            </a:r>
            <a:r>
              <a:rPr lang="en-US" dirty="0"/>
              <a:t>https://learning.lpi.org/en/learning-materials/010-160/</a:t>
            </a:r>
          </a:p>
          <a:p>
            <a:r>
              <a:rPr lang="en-US" dirty="0"/>
              <a:t>• https://overthewire.org to practice command line skills</a:t>
            </a:r>
          </a:p>
          <a:p>
            <a:r>
              <a:rPr lang="en-US" sz="1200" dirty="0">
                <a:solidFill>
                  <a:schemeClr val="tx2"/>
                </a:solidFill>
              </a:rPr>
              <a:t>• Dr. Galliano’s </a:t>
            </a:r>
            <a:r>
              <a:rPr lang="en-US" sz="1200" dirty="0" err="1">
                <a:solidFill>
                  <a:schemeClr val="tx2"/>
                </a:solidFill>
              </a:rPr>
              <a:t>Github</a:t>
            </a:r>
            <a:r>
              <a:rPr lang="en-US" sz="1200" dirty="0">
                <a:solidFill>
                  <a:schemeClr val="tx2"/>
                </a:solidFill>
              </a:rPr>
              <a:t> repo (study guide, </a:t>
            </a:r>
            <a:r>
              <a:rPr lang="en-US" sz="1200" dirty="0" err="1">
                <a:solidFill>
                  <a:schemeClr val="tx2"/>
                </a:solidFill>
              </a:rPr>
              <a:t>cheatsheets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slidedecks</a:t>
            </a:r>
            <a:r>
              <a:rPr lang="en-US" sz="1200" dirty="0">
                <a:solidFill>
                  <a:schemeClr val="tx2"/>
                </a:solidFill>
              </a:rPr>
              <a:t>, etc. at </a:t>
            </a: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https://github.com/g33k247/851</a:t>
            </a:r>
          </a:p>
          <a:p>
            <a:endParaRPr lang="en-US" b="1" cap="none" spc="0" dirty="0">
              <a:ln w="0"/>
              <a:solidFill>
                <a:schemeClr val="tx1"/>
              </a:solidFill>
            </a:endParaRPr>
          </a:p>
          <a:p>
            <a:endParaRPr lang="en-US" b="1" cap="none" spc="0" dirty="0">
              <a:ln w="0"/>
              <a:solidFill>
                <a:schemeClr val="tx1"/>
              </a:solidFill>
            </a:endParaRPr>
          </a:p>
          <a:p>
            <a:r>
              <a:rPr lang="en-US" b="1" cap="none" spc="0" dirty="0">
                <a:ln w="0"/>
                <a:solidFill>
                  <a:schemeClr val="tx1"/>
                </a:solidFill>
              </a:rPr>
              <a:t>Exam Objectives: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1. The Linux Community and a Career in Open Source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1.1 Linux Evolution and Popular Operating Systems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Distributions (Debian, Ubuntu (LTS), CentOS, openSUSE, Red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Hat, SUSE, Linux Mint, Scientific Linux)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Embedded Systems (Raspberry Pi, Raspbian, Android)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Linux in the Cloud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1.2 Major Open Source Applications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- Desktop applications (OpenOffice.org, LibreOffice,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Thunderbird, Firefox, GIMP)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Server applications (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Nextcloud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ownCloud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; Apache HTTPD, NGINX,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MariaDB, MySQL, NFS, Samba)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Development languages (C, Java, JavaScript, Perl, shell, Python, PHP)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Package management tools and repositories (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dpkg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apt-get, rpm, yum_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1.3 Open Source Software and Licensing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Open source philosophy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Open source licensing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Free Software Foundation (FSF), Open Source Initiative (OSI)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Open source business models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1.4 Information and Communication Technology (ICT) Skills and Working in Linux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Desktop skills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Getting to the command line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Industry uses of Linux, cloud computing and virtualization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2. Finding Your Way on a Linux System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2.1 Command Line Basics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Basic shell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Command line syntax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Variables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Quoting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2.2 Using the Command Line to Get Help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Man pages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Info pages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/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usr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/share/doc/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locate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2.3 Using Directories and Listing Files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Files, directories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Hidden files and directories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Home directories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Absolute and relative paths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2.4 Creating, Moving and Deleting Files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Files and directories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Case sensitivity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Simple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globbing</a:t>
            </a:r>
            <a:endParaRPr lang="en-US" sz="1800" dirty="0">
              <a:solidFill>
                <a:srgbClr val="3B4854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3. The Power of the Command Line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3.1 Archiving Files on the Command Line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Files, directories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Archives, compression (tar,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gzip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bzip2,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xz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zip)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3.2 Searching and Extracting Data from Files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Command line pipes (grep, less, cat, head, tail, sort, cut,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wc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I/O redirection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Basic Regular Expressions using ., [ ], *, and 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3.3 Turning Commands into a Script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Basic shell scripting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Awareness of common text editors (vi and nano)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4. The Linux Operating System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4.1 Choosing an Operating System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Differences between Windows, OS X and Linux (GUI versus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command line, desktop configuration)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Distribution life cycle management (maintenance cycles, beta and stable)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4.2 Understanding Computer Hardware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Motherboards, processors, power supplies, optical drives, peripherals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Hard drives, solid state disks and partitions, /dev/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sd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*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Drivers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4.3 Where Data is Stored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Programs and configuration (/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Processes (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ps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top)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Memory addresses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System messaging (syslog,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dmesg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Logging (/var/log)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4.4 Your Computer on the Network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Internet, network, routers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Querying DNS client configuration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Querying network configuration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5. Security and File Permissions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5.1 Basic Security and Identifying User Types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- Root and standard users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System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5.2 Creating Users and Groups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User and group commands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User IDs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5.3 Managing File Permissions and Ownership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File and directory permissions and ownership (ls -l, ls -a,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chmod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chown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5.4 Special Directories and Files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Using temporary files and directories (/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tmp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/, /var/</a:t>
            </a:r>
            <a:r>
              <a:rPr lang="en-US" sz="1800" dirty="0" err="1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tmp</a:t>
            </a: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/ and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  Sticky Bit; ls -d)</a:t>
            </a:r>
            <a:b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</a:br>
            <a:r>
              <a:rPr lang="en-US" sz="1800" dirty="0">
                <a:solidFill>
                  <a:srgbClr val="3B4854"/>
                </a:solidFill>
                <a:effectLst/>
                <a:latin typeface="Calibri" panose="020F0502020204030204" pitchFamily="34" charset="0"/>
              </a:rPr>
              <a:t>      - Symbolic links (ln -s)</a:t>
            </a:r>
          </a:p>
          <a:p>
            <a:endParaRPr lang="en-US" b="0" cap="none" spc="0" dirty="0">
              <a:ln w="0"/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PRO TIP: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 exam objective weight of 2 means you should expect 2 questions on the exam related to that objective.</a:t>
            </a:r>
            <a:endParaRPr lang="fr-FR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Desktop Environments: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KDE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GNOME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Cinnamon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Xfce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Deepin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Budgie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Demo: Show GUI DE login options</a:t>
            </a:r>
          </a:p>
          <a:p>
            <a:pPr marL="0" indent="0">
              <a:buFontTx/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sudo apt install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kde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-standard  #installs KDE standard on Ubuntu/Debian distros</a:t>
            </a:r>
          </a:p>
          <a:p>
            <a:pPr marL="0" indent="0">
              <a:buFontTx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echo $XDG_CURRENT_DESKTOP  #pulls the environment variable</a:t>
            </a:r>
            <a:endParaRPr lang="en-US" b="0" i="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ls 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/bin/*-session  #finds the DE session</a:t>
            </a:r>
          </a:p>
          <a:p>
            <a:pPr marL="0" indent="0">
              <a:buFontTx/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neofetch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#runs a custom utility</a:t>
            </a:r>
          </a:p>
          <a:p>
            <a:pPr marL="0" indent="0">
              <a:buFontTx/>
              <a:buNone/>
            </a:pPr>
            <a:r>
              <a:rPr lang="en-US" dirty="0"/>
              <a:t>In the GUI, go to Settings &gt; About &gt; look for the DE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Demo: Show terminals</a:t>
            </a:r>
          </a:p>
          <a:p>
            <a:pPr marL="0" indent="0">
              <a:buFontTx/>
              <a:buNone/>
            </a:pPr>
            <a:r>
              <a:rPr lang="en-US" dirty="0"/>
              <a:t>Find the terminal app</a:t>
            </a:r>
          </a:p>
          <a:p>
            <a:pPr marL="0" indent="0">
              <a:buFontTx/>
              <a:buNone/>
            </a:pPr>
            <a:r>
              <a:rPr lang="en-US" dirty="0"/>
              <a:t>Ctrl + Alt +F#  #where F# is a function key 1-7, and </a:t>
            </a:r>
            <a:r>
              <a:rPr lang="en-US" dirty="0" err="1"/>
              <a:t>tty</a:t>
            </a:r>
            <a:r>
              <a:rPr lang="en-US" dirty="0"/>
              <a:t># is the terminal number (ex: F3 = tty3)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Demo: Libre Office Writer, Impress, Sheets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Infrastructure as a service (IaaS): operating systems running as guests on a host machine over an important piece of software that is called a </a:t>
            </a:r>
            <a:r>
              <a:rPr lang="en-US" b="0" i="1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hypervisor</a:t>
            </a:r>
            <a:endParaRPr lang="en-US" b="0" i="0" dirty="0">
              <a:solidFill>
                <a:srgbClr val="222422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Platform as a Service (PaaS): </a:t>
            </a:r>
            <a:r>
              <a:rPr lang="en-US" sz="1200" b="0" i="1" kern="1200" dirty="0">
                <a:solidFill>
                  <a:srgbClr val="222422"/>
                </a:solidFill>
                <a:effectLst/>
                <a:latin typeface="noto sans" panose="020B0502040504020204" pitchFamily="34" charset="0"/>
                <a:ea typeface="+mn-ea"/>
                <a:cs typeface="+mn-cs"/>
              </a:rPr>
              <a:t>Heroku</a:t>
            </a:r>
            <a:r>
              <a:rPr lang="en-US" sz="1200" b="0" i="0" kern="1200" dirty="0">
                <a:solidFill>
                  <a:srgbClr val="222422"/>
                </a:solidFill>
                <a:effectLst/>
                <a:latin typeface="noto sans" panose="020B0502040504020204" pitchFamily="34" charset="0"/>
                <a:ea typeface="+mn-ea"/>
                <a:cs typeface="+mn-cs"/>
              </a:rPr>
              <a:t> </a:t>
            </a: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where program code can just be run without taking care of the underlying containers and virtual machines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Software as a Service (SaaS): </a:t>
            </a:r>
            <a:r>
              <a:rPr lang="en-US" b="0" i="1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Dropbox</a:t>
            </a: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 and </a:t>
            </a:r>
            <a:r>
              <a:rPr lang="en-US" b="0" i="1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Salesforce</a:t>
            </a: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 are two good examples of SaaS (mostly accessed through a web browser)</a:t>
            </a:r>
          </a:p>
          <a:p>
            <a:endParaRPr lang="en-US" b="0" i="0" dirty="0">
              <a:solidFill>
                <a:srgbClr val="222422"/>
              </a:solidFill>
              <a:effectLst/>
              <a:latin typeface="noto sans" panose="020B0502040504020204" pitchFamily="34" charset="0"/>
            </a:endParaRPr>
          </a:p>
          <a:p>
            <a:endParaRPr lang="en-US" b="0" i="0" dirty="0">
              <a:solidFill>
                <a:srgbClr val="222422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b="0" i="1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OpenStack</a:t>
            </a:r>
            <a:r>
              <a:rPr lang="en-US" b="0" i="0" dirty="0">
                <a:solidFill>
                  <a:srgbClr val="222422"/>
                </a:solidFill>
                <a:effectLst/>
                <a:latin typeface="noto sans" panose="020B0502040504020204" pitchFamily="34" charset="0"/>
              </a:rPr>
              <a:t> is a collection of open-source software that can make use of different hypervisors and other tools in order to offer a complete IaaS cloud environment on premise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7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Commands:</a:t>
            </a:r>
          </a:p>
          <a:p>
            <a:r>
              <a:rPr lang="en-US" dirty="0"/>
              <a:t>passwd -h</a:t>
            </a:r>
          </a:p>
          <a:p>
            <a:r>
              <a:rPr lang="en-US" dirty="0"/>
              <a:t>man passwd</a:t>
            </a:r>
          </a:p>
          <a:p>
            <a:r>
              <a:rPr lang="en-US" dirty="0"/>
              <a:t>sudo passwd </a:t>
            </a:r>
            <a:r>
              <a:rPr lang="en-US" dirty="0" err="1"/>
              <a:t>susan</a:t>
            </a:r>
            <a:r>
              <a:rPr lang="en-US" dirty="0"/>
              <a:t>  #not asked for old passwd</a:t>
            </a:r>
          </a:p>
          <a:p>
            <a:r>
              <a:rPr lang="en-US" dirty="0"/>
              <a:t>sudo passwd -s </a:t>
            </a:r>
            <a:r>
              <a:rPr lang="en-US" dirty="0" err="1"/>
              <a:t>susan</a:t>
            </a:r>
            <a:endParaRPr lang="en-US" dirty="0"/>
          </a:p>
          <a:p>
            <a:r>
              <a:rPr lang="en-US" dirty="0"/>
              <a:t>sudo passwd -Sa  #check status for all accounts</a:t>
            </a:r>
          </a:p>
          <a:p>
            <a:r>
              <a:rPr lang="en-US" dirty="0"/>
              <a:t>sudo passwd -Sa |grep -e '</a:t>
            </a:r>
            <a:r>
              <a:rPr lang="en-US" dirty="0" err="1"/>
              <a:t>linuxgeek</a:t>
            </a:r>
            <a:r>
              <a:rPr lang="en-US" dirty="0"/>
              <a:t>\|</a:t>
            </a:r>
            <a:r>
              <a:rPr lang="en-US" dirty="0" err="1"/>
              <a:t>susan</a:t>
            </a:r>
            <a:r>
              <a:rPr lang="en-US" dirty="0"/>
              <a:t>’  #check status for specific accounts</a:t>
            </a:r>
          </a:p>
          <a:p>
            <a:r>
              <a:rPr lang="pt-BR" dirty="0"/>
              <a:t>sudo passwd -e </a:t>
            </a:r>
            <a:r>
              <a:rPr lang="en-US" dirty="0" err="1"/>
              <a:t>susan</a:t>
            </a:r>
            <a:r>
              <a:rPr lang="en-US" dirty="0"/>
              <a:t> #force users to change password at next login</a:t>
            </a:r>
          </a:p>
          <a:p>
            <a:r>
              <a:rPr lang="en-US" dirty="0"/>
              <a:t>passwd -e </a:t>
            </a:r>
            <a:r>
              <a:rPr lang="en-US" dirty="0" err="1"/>
              <a:t>susan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1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4CD9A-0FBC-4DD8-8587-0CF32959B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62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5664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  <p:sldLayoutId id="214748372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hyperlink" Target="https://www.lpi.org/polici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lpi.org/wiki/Linux_Essentials_Objectives_V1.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pi.org/our-certifications/exam-010-objecti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1.4 Information and Communication Technology (ICT) Skills and Working in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December 19,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9802"/>
            <a:ext cx="6096000" cy="612885"/>
          </a:xfrm>
        </p:spPr>
        <p:txBody>
          <a:bodyPr>
            <a:normAutofit/>
          </a:bodyPr>
          <a:lstStyle/>
          <a:p>
            <a:r>
              <a:rPr lang="en-US" sz="2800" dirty="0"/>
              <a:t>1.4 ICT Skills and Working in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265814" y="549802"/>
            <a:ext cx="583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Encryption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BD3B1-C824-4EFC-A9CB-FDF23ABE30EA}"/>
              </a:ext>
            </a:extLst>
          </p:cNvPr>
          <p:cNvSpPr txBox="1"/>
          <p:nvPr/>
        </p:nvSpPr>
        <p:spPr>
          <a:xfrm>
            <a:off x="400833" y="1578278"/>
            <a:ext cx="5599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01EB1-6866-4FCD-B287-14D88954EAA3}"/>
              </a:ext>
            </a:extLst>
          </p:cNvPr>
          <p:cNvSpPr txBox="1"/>
          <p:nvPr/>
        </p:nvSpPr>
        <p:spPr>
          <a:xfrm>
            <a:off x="498080" y="6320394"/>
            <a:ext cx="821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Hive Systems, “Are Your Passwords In The Green?,” Hive Systems, 19-Aug-2020. [Online]. Available: https://www.hivesystems.io/blog/are-your-passwords-in-the-green?utm_source=header. [Accessed: 18-Dec-2021]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589D0-BF1F-4595-9A30-76A6C4F93C84}"/>
              </a:ext>
            </a:extLst>
          </p:cNvPr>
          <p:cNvSpPr txBox="1"/>
          <p:nvPr/>
        </p:nvSpPr>
        <p:spPr>
          <a:xfrm>
            <a:off x="265813" y="1107563"/>
            <a:ext cx="548363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at rest/transit should be protected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Transport Layer Security (TLS) offers confidentiality for network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TLS uses symmetric and PKE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determine if a website is trustworthy, look for the lock icon in the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bar, inspect the certificate, and use HTTP over TLS (HTTPS)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GNU Privacy Guard used to encrypt and digitally sign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FDE using dm-crypt or the Linux Unified Key Setup (LUKS)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Veracrypt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creating file vaults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Linux graphical encryption program | Average Linux User">
            <a:extLst>
              <a:ext uri="{FF2B5EF4-FFF2-40B4-BE49-F238E27FC236}">
                <a16:creationId xmlns:a16="http://schemas.microsoft.com/office/drawing/2014/main" id="{760E7E44-9D5B-4DA9-A145-A17E99ED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89" y="1435550"/>
            <a:ext cx="5076825" cy="2857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488EC-3930-4BE3-852F-82416D591C6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5E931-64A1-42EB-87A4-25BDEDD707D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FBCA7E-0A1C-4529-9A10-692DB56725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 dirty="0">
                <a:solidFill>
                  <a:srgbClr val="5B5B5B"/>
                </a:solidFill>
              </a:rPr>
              <a:t>Join at https://app.sli.do/event/4Fe6cFY4joADVit8QUo9QY</a:t>
            </a:r>
            <a:endParaRPr lang="en-US" sz="3600" b="1" dirty="0">
              <a:solidFill>
                <a:srgbClr val="5B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5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10556078" cy="355675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LPI Linux Essentials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28" y="390087"/>
            <a:ext cx="565783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959349"/>
            <a:ext cx="5812072" cy="43811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40 questions (3 question types)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2"/>
                </a:solidFill>
              </a:rPr>
              <a:t>~75% (30) single-select multiple choice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2"/>
                </a:solidFill>
              </a:rPr>
              <a:t>~19% (8) multiple-select multiple choice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2"/>
                </a:solidFill>
              </a:rPr>
              <a:t>~6% (3) fill-in-the-blank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Partially correct responses not accepted [2]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Min score 500 points on 200-800 scale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2"/>
                </a:solidFill>
              </a:rPr>
              <a:t>Scaled scoring across all exam forms to normalize for difficulty level of questions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tx2"/>
                </a:solidFill>
              </a:rPr>
              <a:t>Number of correct answers to achieve 500 points varies across exam forms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Lifetime certification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endParaRPr lang="en-US" sz="2400" baseline="30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47123"/>
            <a:ext cx="9063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BCED48-6E25-4D72-A9B8-C97969A60E2A}"/>
              </a:ext>
            </a:extLst>
          </p:cNvPr>
          <p:cNvSpPr txBox="1">
            <a:spLocks/>
          </p:cNvSpPr>
          <p:nvPr/>
        </p:nvSpPr>
        <p:spPr>
          <a:xfrm>
            <a:off x="6250240" y="356188"/>
            <a:ext cx="5076522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LPI Exam Re-Take Policy [3]</a:t>
            </a:r>
            <a:endParaRPr lang="en-US" sz="28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785024-4AA9-4B90-A979-6B6F9D113CF9}"/>
              </a:ext>
            </a:extLst>
          </p:cNvPr>
          <p:cNvSpPr txBox="1">
            <a:spLocks/>
          </p:cNvSpPr>
          <p:nvPr/>
        </p:nvSpPr>
        <p:spPr>
          <a:xfrm>
            <a:off x="6250239" y="959349"/>
            <a:ext cx="5340775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Anyone who takes an LPI exam once must wait </a:t>
            </a:r>
            <a:r>
              <a:rPr lang="en-US" sz="2400" u="sng" dirty="0"/>
              <a:t>one week</a:t>
            </a:r>
            <a:r>
              <a:rPr lang="en-US" sz="2400" dirty="0"/>
              <a:t> before re-taking</a:t>
            </a:r>
          </a:p>
          <a:p>
            <a:r>
              <a:rPr lang="en-US" sz="2400" dirty="0"/>
              <a:t>For second/subsequent retakes you must wait </a:t>
            </a:r>
            <a:r>
              <a:rPr lang="en-US" sz="2400" u="sng" dirty="0"/>
              <a:t>30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</a:p>
        </p:txBody>
      </p:sp>
      <p:pic>
        <p:nvPicPr>
          <p:cNvPr id="13" name="Picture 2" descr="Linux Essentials - Credly">
            <a:extLst>
              <a:ext uri="{FF2B5EF4-FFF2-40B4-BE49-F238E27FC236}">
                <a16:creationId xmlns:a16="http://schemas.microsoft.com/office/drawing/2014/main" id="{3278FA76-B435-4EF9-8EAD-F0D72370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41" y="401333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DD85BA-1F82-4F99-92A0-1B66F7711164}"/>
              </a:ext>
            </a:extLst>
          </p:cNvPr>
          <p:cNvSpPr txBox="1">
            <a:spLocks/>
          </p:cNvSpPr>
          <p:nvPr/>
        </p:nvSpPr>
        <p:spPr>
          <a:xfrm>
            <a:off x="373626" y="1073974"/>
            <a:ext cx="4957340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Linux Community and Careers in Open Source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The Linux Operating System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7030A0"/>
                </a:solidFill>
              </a:rPr>
              <a:t>Security and File Permissions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A4C77-3F5D-4C9F-A0D8-F7C54EA9B98A}"/>
              </a:ext>
            </a:extLst>
          </p:cNvPr>
          <p:cNvSpPr txBox="1">
            <a:spLocks/>
          </p:cNvSpPr>
          <p:nvPr/>
        </p:nvSpPr>
        <p:spPr>
          <a:xfrm>
            <a:off x="373626" y="321876"/>
            <a:ext cx="5173649" cy="4801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[4]</a:t>
            </a:r>
            <a:endParaRPr lang="en-US" sz="2800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BEFAF-CABD-444D-8B54-69E298B49747}"/>
              </a:ext>
            </a:extLst>
          </p:cNvPr>
          <p:cNvSpPr txBox="1"/>
          <p:nvPr/>
        </p:nvSpPr>
        <p:spPr>
          <a:xfrm>
            <a:off x="373626" y="6370194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49A9A9-FB41-4BB1-92AF-BC19921E026A}"/>
              </a:ext>
            </a:extLst>
          </p:cNvPr>
          <p:cNvSpPr txBox="1"/>
          <p:nvPr/>
        </p:nvSpPr>
        <p:spPr>
          <a:xfrm>
            <a:off x="6174658" y="321876"/>
            <a:ext cx="6096000" cy="4801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The 3 Candidate Expectations [4]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4E60DE-A980-406E-B3F7-9CB01028F23E}"/>
              </a:ext>
            </a:extLst>
          </p:cNvPr>
          <p:cNvSpPr txBox="1"/>
          <p:nvPr/>
        </p:nvSpPr>
        <p:spPr>
          <a:xfrm>
            <a:off x="6272983" y="1060627"/>
            <a:ext cx="5801031" cy="30346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Understand the Linux/open source industry and know popular open source apps</a:t>
            </a:r>
          </a:p>
          <a:p>
            <a:r>
              <a:rPr lang="en-US" dirty="0">
                <a:solidFill>
                  <a:srgbClr val="FF0000"/>
                </a:solidFill>
              </a:rPr>
              <a:t>Understand major parts of the Linux OS and show </a:t>
            </a:r>
            <a:r>
              <a:rPr lang="en-US" u="sng" dirty="0">
                <a:solidFill>
                  <a:srgbClr val="FF0000"/>
                </a:solidFill>
              </a:rPr>
              <a:t>technical</a:t>
            </a:r>
            <a:r>
              <a:rPr lang="en-US" dirty="0">
                <a:solidFill>
                  <a:srgbClr val="FF0000"/>
                </a:solidFill>
              </a:rPr>
              <a:t> proficiency on the </a:t>
            </a:r>
            <a:r>
              <a:rPr lang="en-US" u="sng" dirty="0">
                <a:solidFill>
                  <a:srgbClr val="FF0000"/>
                </a:solidFill>
              </a:rPr>
              <a:t>CLI</a:t>
            </a:r>
          </a:p>
          <a:p>
            <a:r>
              <a:rPr lang="en-US" dirty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Basic understanding of security and administration (e.g., user/group management, </a:t>
            </a:r>
            <a:r>
              <a:rPr lang="en-US" u="sng" dirty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command line</a:t>
            </a:r>
            <a:r>
              <a:rPr lang="en-US" dirty="0">
                <a:gradFill flip="none" rotWithShape="1">
                  <a:gsLst>
                    <a:gs pos="0">
                      <a:srgbClr val="FF0000"/>
                    </a:gs>
                    <a:gs pos="100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, permissions)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04C83-CCC0-4341-86B6-939C8BDF10D3}"/>
              </a:ext>
            </a:extLst>
          </p:cNvPr>
          <p:cNvSpPr txBox="1"/>
          <p:nvPr/>
        </p:nvSpPr>
        <p:spPr>
          <a:xfrm>
            <a:off x="0" y="47548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Do not underestimate the </a:t>
            </a:r>
            <a:r>
              <a:rPr lang="en-US" sz="2400" i="1" u="sng" dirty="0"/>
              <a:t>technical</a:t>
            </a:r>
            <a:r>
              <a:rPr lang="en-US" sz="2400" i="1" dirty="0"/>
              <a:t> nature of this exam.</a:t>
            </a:r>
            <a:br>
              <a:rPr lang="en-US" sz="2400" i="1" dirty="0"/>
            </a:br>
            <a:r>
              <a:rPr lang="en-US" sz="2400" i="1" dirty="0"/>
              <a:t>You must be familiar with commands and practice in the Linux terminal!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F39BEB-B368-4166-90B3-23D1A236F374}"/>
              </a:ext>
            </a:extLst>
          </p:cNvPr>
          <p:cNvSpPr txBox="1"/>
          <p:nvPr/>
        </p:nvSpPr>
        <p:spPr>
          <a:xfrm>
            <a:off x="373626" y="1060627"/>
            <a:ext cx="11700388" cy="733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31" y="533630"/>
            <a:ext cx="5716586" cy="5280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marR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Basic Information and Communication Technology (ICT) skills and working in Linux</a:t>
            </a:r>
          </a:p>
          <a:p>
            <a:pPr marR="0">
              <a:spcBef>
                <a:spcPts val="0"/>
              </a:spcBef>
              <a:spcAft>
                <a:spcPts val="60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2857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Desktop skills</a:t>
            </a:r>
          </a:p>
          <a:p>
            <a:pPr marL="2857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Getting to the command line</a:t>
            </a:r>
          </a:p>
          <a:p>
            <a:pPr marL="2857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Industry uses of Linux, cloud computing and virtualization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Using a browser, privacy concerns, configuration options, searching the web and saving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Terminal and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Password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Privacy issues and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Use of common open source applications in presentations and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027721"/>
            <a:ext cx="821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9" y="263456"/>
            <a:ext cx="5783261" cy="6713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1.4 ICT Skills and Working in Linux [6]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E4CCEC-D8C7-4D7F-9396-4FC0BB9C5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23749"/>
              </p:ext>
            </p:extLst>
          </p:nvPr>
        </p:nvGraphicFramePr>
        <p:xfrm>
          <a:off x="6875215" y="934761"/>
          <a:ext cx="4146746" cy="4836780"/>
        </p:xfrm>
        <a:graphic>
          <a:graphicData uri="http://schemas.openxmlformats.org/drawingml/2006/table">
            <a:tbl>
              <a:tblPr/>
              <a:tblGrid>
                <a:gridCol w="1047019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17478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382249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41839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41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4183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88F8E51-C5AB-4986-B4CF-C581E126DEED}"/>
              </a:ext>
            </a:extLst>
          </p:cNvPr>
          <p:cNvSpPr/>
          <p:nvPr/>
        </p:nvSpPr>
        <p:spPr>
          <a:xfrm>
            <a:off x="8502079" y="1701388"/>
            <a:ext cx="2663190" cy="1769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485897D-347C-4577-881C-BC033B5CD759}"/>
              </a:ext>
            </a:extLst>
          </p:cNvPr>
          <p:cNvSpPr txBox="1">
            <a:spLocks/>
          </p:cNvSpPr>
          <p:nvPr/>
        </p:nvSpPr>
        <p:spPr>
          <a:xfrm>
            <a:off x="6456459" y="263455"/>
            <a:ext cx="5196712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Exam Topics/Weightings 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9802"/>
            <a:ext cx="6096000" cy="612885"/>
          </a:xfrm>
        </p:spPr>
        <p:txBody>
          <a:bodyPr>
            <a:normAutofit/>
          </a:bodyPr>
          <a:lstStyle/>
          <a:p>
            <a:r>
              <a:rPr lang="en-US" sz="3200" dirty="0"/>
              <a:t>1.4 ICT Skills and Working in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233916" y="549802"/>
            <a:ext cx="586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Desktop Skills / Getting to the CLI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53C1C-7499-4425-A474-46E2480963A1}"/>
              </a:ext>
            </a:extLst>
          </p:cNvPr>
          <p:cNvSpPr txBox="1"/>
          <p:nvPr/>
        </p:nvSpPr>
        <p:spPr>
          <a:xfrm>
            <a:off x="400833" y="1427966"/>
            <a:ext cx="45354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GUI vs.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Desktop Environments like Gnome, KDE Plasma, XFCE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Terminals (the CLI)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Beamer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Reveal.js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Gantt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ProjectLibre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Xfce 4.14">
            <a:extLst>
              <a:ext uri="{FF2B5EF4-FFF2-40B4-BE49-F238E27FC236}">
                <a16:creationId xmlns:a16="http://schemas.microsoft.com/office/drawing/2014/main" id="{B2244E8D-F842-4CD4-A142-5B78F0B9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32" y="3359266"/>
            <a:ext cx="4643529" cy="260384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DE Plasma 5.19">
            <a:extLst>
              <a:ext uri="{FF2B5EF4-FFF2-40B4-BE49-F238E27FC236}">
                <a16:creationId xmlns:a16="http://schemas.microsoft.com/office/drawing/2014/main" id="{C884923F-BE09-4658-986A-AE62A7B1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09" y="1183205"/>
            <a:ext cx="4247579" cy="2389263"/>
          </a:xfrm>
          <a:prstGeom prst="rect">
            <a:avLst/>
          </a:prstGeom>
          <a:noFill/>
          <a:ln w="25400" cmpd="sng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NOME 3.36: Application overview">
            <a:extLst>
              <a:ext uri="{FF2B5EF4-FFF2-40B4-BE49-F238E27FC236}">
                <a16:creationId xmlns:a16="http://schemas.microsoft.com/office/drawing/2014/main" id="{E18707D9-D79E-4C66-8D39-26E93F2B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07" y="3263496"/>
            <a:ext cx="4420295" cy="248641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6C094-B41F-4EE9-992D-C3F088D89E76}"/>
              </a:ext>
            </a:extLst>
          </p:cNvPr>
          <p:cNvSpPr txBox="1"/>
          <p:nvPr/>
        </p:nvSpPr>
        <p:spPr>
          <a:xfrm>
            <a:off x="9392499" y="16350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6E67B-16C6-47D1-A1B9-EB290549423B}"/>
              </a:ext>
            </a:extLst>
          </p:cNvPr>
          <p:cNvSpPr txBox="1"/>
          <p:nvPr/>
        </p:nvSpPr>
        <p:spPr>
          <a:xfrm>
            <a:off x="9666254" y="262888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BAA1B-1E0B-4E2F-A193-B235A0B1D53B}"/>
              </a:ext>
            </a:extLst>
          </p:cNvPr>
          <p:cNvSpPr txBox="1"/>
          <p:nvPr/>
        </p:nvSpPr>
        <p:spPr>
          <a:xfrm>
            <a:off x="4407959" y="60688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XFCE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5C2AFFE-3F90-4281-ABAA-105CD2D38DDD}"/>
              </a:ext>
            </a:extLst>
          </p:cNvPr>
          <p:cNvCxnSpPr>
            <a:cxnSpLocks/>
            <a:stCxn id="12" idx="3"/>
            <a:endCxn id="1032" idx="2"/>
          </p:cNvCxnSpPr>
          <p:nvPr/>
        </p:nvCxnSpPr>
        <p:spPr>
          <a:xfrm flipV="1">
            <a:off x="5208178" y="5963114"/>
            <a:ext cx="230419" cy="290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07704E9-3C38-4AD5-8542-6A8023E52E5E}"/>
              </a:ext>
            </a:extLst>
          </p:cNvPr>
          <p:cNvCxnSpPr>
            <a:stCxn id="11" idx="2"/>
            <a:endCxn id="1030" idx="0"/>
          </p:cNvCxnSpPr>
          <p:nvPr/>
        </p:nvCxnSpPr>
        <p:spPr>
          <a:xfrm rot="5400000">
            <a:off x="9797790" y="2866682"/>
            <a:ext cx="265280" cy="5283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6693A85-349D-4206-B798-BF0DA7A8DEC5}"/>
              </a:ext>
            </a:extLst>
          </p:cNvPr>
          <p:cNvCxnSpPr>
            <a:cxnSpLocks/>
            <a:stCxn id="6" idx="2"/>
            <a:endCxn id="1028" idx="3"/>
          </p:cNvCxnSpPr>
          <p:nvPr/>
        </p:nvCxnSpPr>
        <p:spPr>
          <a:xfrm rot="5400000">
            <a:off x="9266245" y="1922004"/>
            <a:ext cx="373477" cy="538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00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9802"/>
            <a:ext cx="6096000" cy="612885"/>
          </a:xfrm>
        </p:spPr>
        <p:txBody>
          <a:bodyPr>
            <a:normAutofit/>
          </a:bodyPr>
          <a:lstStyle/>
          <a:p>
            <a:r>
              <a:rPr lang="en-US" sz="2800" dirty="0"/>
              <a:t>1.4 ICT Skills and Working in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265814" y="549802"/>
            <a:ext cx="5830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Industry uses of Linux, cloud computing and virtualization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BD3B1-C824-4EFC-A9CB-FDF23ABE30EA}"/>
              </a:ext>
            </a:extLst>
          </p:cNvPr>
          <p:cNvSpPr txBox="1"/>
          <p:nvPr/>
        </p:nvSpPr>
        <p:spPr>
          <a:xfrm>
            <a:off x="400833" y="1578278"/>
            <a:ext cx="55991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78% of websites are powered by ’Nix [7]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Linux known for stability, flexibility,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Lower cost, greater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Linux prevalent in the cloud as IaaS, PaaS, and SaaS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Linux virtualization/hypervisors include Zen, KVM, and VirtualBox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01EB1-6866-4FCD-B287-14D88954EAA3}"/>
              </a:ext>
            </a:extLst>
          </p:cNvPr>
          <p:cNvSpPr txBox="1"/>
          <p:nvPr/>
        </p:nvSpPr>
        <p:spPr>
          <a:xfrm>
            <a:off x="486258" y="6002669"/>
            <a:ext cx="821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 W3Techs, “Usage Statistics And Market Share Of Operating Systems For Websites, December 2021,” Web Technology Surveys, 18-Dec-2021. [Online]. Available: https://w3techs.com/technologies/overview/operating_system. [Accessed: 18-Dec-2021]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S. Watts and M. Raza, “SaaS Vs PaaS Vs IaaS: What’s The Difference &amp; How To Choose,” BMC Blogs, 15-Jun-2019. [Online]. Available: https://www.bmc.com/blogs/saas-vs-paas-vs-iaas-whats-the-difference-and-how-to-choose/. [Accessed: 18-Dec-2021]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57170-A250-46EE-97CE-6EAF32E1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80" y="1503909"/>
            <a:ext cx="5704762" cy="3666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E7100-18BA-4A22-8F32-F42EBAEAE846}"/>
              </a:ext>
            </a:extLst>
          </p:cNvPr>
          <p:cNvSpPr txBox="1"/>
          <p:nvPr/>
        </p:nvSpPr>
        <p:spPr>
          <a:xfrm>
            <a:off x="8258774" y="5170576"/>
            <a:ext cx="3833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Common examples of SaaS, PaaS, &amp; IaaS [8]</a:t>
            </a:r>
          </a:p>
          <a:p>
            <a:endParaRPr lang="en-US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9802"/>
            <a:ext cx="6096000" cy="612885"/>
          </a:xfrm>
        </p:spPr>
        <p:txBody>
          <a:bodyPr>
            <a:normAutofit/>
          </a:bodyPr>
          <a:lstStyle/>
          <a:p>
            <a:r>
              <a:rPr lang="en-US" sz="2800" dirty="0"/>
              <a:t>1.4 ICT Skills and Working in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265814" y="549802"/>
            <a:ext cx="583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Privacy Issues Using the Internet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BD3B1-C824-4EFC-A9CB-FDF23ABE30EA}"/>
              </a:ext>
            </a:extLst>
          </p:cNvPr>
          <p:cNvSpPr txBox="1"/>
          <p:nvPr/>
        </p:nvSpPr>
        <p:spPr>
          <a:xfrm>
            <a:off x="265814" y="1307979"/>
            <a:ext cx="47717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Practice safe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Browser activity is tracked and analyzed by various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allow third party websites to store cookies on your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Private/incognito browsing and DNT do not eliminate tracking and are not completely anonymous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Public kiosks, your ISP, leaky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01EB1-6866-4FCD-B287-14D88954EAA3}"/>
              </a:ext>
            </a:extLst>
          </p:cNvPr>
          <p:cNvSpPr txBox="1"/>
          <p:nvPr/>
        </p:nvSpPr>
        <p:spPr>
          <a:xfrm>
            <a:off x="486258" y="6551452"/>
            <a:ext cx="8215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[9] Disconnect, Inc., “Disconnect,” Disconnect, Inc., 2021. [Online]. Available: https://disconnect.me/. [Accessed: 18-Dec-2021]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E7100-18BA-4A22-8F32-F42EBAEAE846}"/>
              </a:ext>
            </a:extLst>
          </p:cNvPr>
          <p:cNvSpPr txBox="1"/>
          <p:nvPr/>
        </p:nvSpPr>
        <p:spPr>
          <a:xfrm>
            <a:off x="8864911" y="4699115"/>
            <a:ext cx="309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Visualizing Tracking on the Web [9]</a:t>
            </a:r>
          </a:p>
          <a:p>
            <a:endParaRPr lang="en-US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BC6CE9-D4BA-4D90-84E9-F7929E03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09" y="1308870"/>
            <a:ext cx="6790843" cy="33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9802"/>
            <a:ext cx="6096000" cy="612885"/>
          </a:xfrm>
        </p:spPr>
        <p:txBody>
          <a:bodyPr>
            <a:normAutofit/>
          </a:bodyPr>
          <a:lstStyle/>
          <a:p>
            <a:r>
              <a:rPr lang="en-US" sz="2800" dirty="0"/>
              <a:t>1.4 ICT Skills and Working in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265814" y="549802"/>
            <a:ext cx="583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Passwords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BD3B1-C824-4EFC-A9CB-FDF23ABE30EA}"/>
              </a:ext>
            </a:extLst>
          </p:cNvPr>
          <p:cNvSpPr txBox="1"/>
          <p:nvPr/>
        </p:nvSpPr>
        <p:spPr>
          <a:xfrm>
            <a:off x="400833" y="1578278"/>
            <a:ext cx="5599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01EB1-6866-4FCD-B287-14D88954EAA3}"/>
              </a:ext>
            </a:extLst>
          </p:cNvPr>
          <p:cNvSpPr txBox="1"/>
          <p:nvPr/>
        </p:nvSpPr>
        <p:spPr>
          <a:xfrm>
            <a:off x="498080" y="6320394"/>
            <a:ext cx="821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Hive Systems, “Are Your Passwords In The Green?,” Hive Systems, 19-Aug-2020. [Online]. Available: https://www.hivesystems.io/blog/are-your-passwords-in-the-green?utm_source=header. [Accessed: 18-Dec-2021]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E7100-18BA-4A22-8F32-F42EBAEAE846}"/>
              </a:ext>
            </a:extLst>
          </p:cNvPr>
          <p:cNvSpPr txBox="1"/>
          <p:nvPr/>
        </p:nvSpPr>
        <p:spPr>
          <a:xfrm>
            <a:off x="7156483" y="5170576"/>
            <a:ext cx="487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1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Time it Takes a Hacker to Brute Force Your Password [10]</a:t>
            </a:r>
            <a:endParaRPr lang="en-US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589D0-BF1F-4595-9A30-76A6C4F93C84}"/>
              </a:ext>
            </a:extLst>
          </p:cNvPr>
          <p:cNvSpPr txBox="1"/>
          <p:nvPr/>
        </p:nvSpPr>
        <p:spPr>
          <a:xfrm>
            <a:off x="265814" y="1307979"/>
            <a:ext cx="47717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must choose. But choose wisely…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Length +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a good password manager and leverage password generator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52C47E-661F-4823-92E3-7C5BA0D1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329" y="1303909"/>
            <a:ext cx="6142857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5b070218-ab56-45f4-8fc4-367ef3ed119d"/>
  <p:tag name="SLIDO_EVENT_SECTION_UUID" val="bfe4b61a-db1e-44c3-97ec-0604963fa04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34151</TotalTime>
  <Words>2579</Words>
  <Application>Microsoft Office PowerPoint</Application>
  <PresentationFormat>Widescreen</PresentationFormat>
  <Paragraphs>273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35" baseType="lpstr">
      <vt:lpstr>Arial</vt:lpstr>
      <vt:lpstr>Calibri</vt:lpstr>
      <vt:lpstr>Consolas</vt:lpstr>
      <vt:lpstr>Courier New</vt:lpstr>
      <vt:lpstr>Monaco</vt:lpstr>
      <vt:lpstr>noto sans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1.4 Information and Communication Technology (ICT) Skills and Working in Linux</vt:lpstr>
      <vt:lpstr>PowerPoint Presentation</vt:lpstr>
      <vt:lpstr>About the Linux Essentials v1.6 [1]</vt:lpstr>
      <vt:lpstr>PowerPoint Presentation</vt:lpstr>
      <vt:lpstr>1.4 ICT Skills and Working in Linux [6]</vt:lpstr>
      <vt:lpstr>1.4 ICT Skills and Working in Linux</vt:lpstr>
      <vt:lpstr>1.4 ICT Skills and Working in Linux</vt:lpstr>
      <vt:lpstr>1.4 ICT Skills and Working in Linux</vt:lpstr>
      <vt:lpstr>1.4 ICT Skills and Working in Linux</vt:lpstr>
      <vt:lpstr>1.4 ICT Skills and Working in Linux</vt:lpstr>
      <vt:lpstr>PowerPoint Presentation</vt:lpstr>
      <vt:lpstr>PowerPoint Presentation</vt:lpstr>
      <vt:lpstr>PowerPoint Presentation</vt:lpstr>
      <vt:lpstr>What Questions Do you Have?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477</cp:revision>
  <dcterms:created xsi:type="dcterms:W3CDTF">2021-06-27T13:01:38Z</dcterms:created>
  <dcterms:modified xsi:type="dcterms:W3CDTF">2021-12-19T18:52:33Z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